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30" Type="http://schemas.openxmlformats.org/officeDocument/2006/relationships/viewProps" Target="viewProps.xml" /><Relationship Id="rId2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2" Type="http://schemas.openxmlformats.org/officeDocument/2006/relationships/tableStyles" Target="tableStyles.xml" /><Relationship Id="rId3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gif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gif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nd.netlify.app/viz/tdist/?cite=true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canvas.sussex.ac.uk/courses/27531/pages/take-away-paper-information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nature.com/articles/srep07089#Sec22" TargetMode="External" /><Relationship Id="rId3" Type="http://schemas.openxmlformats.org/officeDocument/2006/relationships/image" Target="../media/image10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rebrand.ly/hybrid_ds" TargetMode="External" /><Relationship Id="rId3" Type="http://schemas.openxmlformats.org/officeDocument/2006/relationships/hyperlink" Target="https://rebrand.ly/gpt_uni" TargetMode="External" /><Relationship Id="rId4" Type="http://schemas.openxmlformats.org/officeDocument/2006/relationships/hyperlink" Target="https://student.sussex.ac.uk/experience/education-awards" TargetMode="Externa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gif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rebrand.ly/hybrid_ds" TargetMode="External" /><Relationship Id="rId3" Type="http://schemas.openxmlformats.org/officeDocument/2006/relationships/hyperlink" Target="https://rebrand.ly/gpt_uni" TargetMode="External" /><Relationship Id="rId4" Type="http://schemas.openxmlformats.org/officeDocument/2006/relationships/hyperlink" Target="https://student.sussex.ac.uk/experience/education-awards" TargetMode="External" /><Relationship Id="rId5" Type="http://schemas.openxmlformats.org/officeDocument/2006/relationships/hyperlink" Target="https://canvas.sussex.ac.uk/courses/27531/quizzes/44849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.jpg" /><Relationship Id="rId2" Type="http://schemas.openxmlformats.org/officeDocument/2006/relationships/image" Target="../media/image1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t-tests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Week 05</a:t>
            </a:r>
            <a:br/>
            <a:br/>
            <a:r>
              <a:rPr/>
              <a:t>Jennifer Mankin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Having a Look</a:t>
            </a:r>
          </a:p>
          <a:p>
            <a:pPr lvl="0" indent="0" marL="0">
              <a:buNone/>
            </a:pPr>
          </a:p>
        </p:txBody>
      </p:sp>
      <p:pic>
        <p:nvPicPr>
          <p:cNvPr descr="lecture_05_files/figure-pptx/fig-syn-mea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Sorted!</a:t>
            </a:r>
          </a:p>
          <a:p>
            <a:pPr lvl="0"/>
            <a:r>
              <a:rPr/>
              <a:t>The mean Language score for synaesthetes is higher than for non-synaesthetes</a:t>
            </a:r>
          </a:p>
          <a:p>
            <a:pPr lvl="0"/>
            <a:r>
              <a:rPr/>
              <a:t>Are we done?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/>
            <a:r>
              <a:rPr/>
              <a:t>Of course not 😁</a:t>
            </a:r>
          </a:p>
          <a:p>
            <a:pPr lvl="0"/>
            <a:r>
              <a:rPr/>
              <a:t>How different are these mean scores, </a:t>
            </a:r>
            <a:r>
              <a:rPr i="1"/>
              <a:t>accounting for how much scores vary</a:t>
            </a:r>
            <a:r>
              <a:rPr/>
              <a:t>?</a:t>
            </a:r>
          </a:p>
          <a:p>
            <a:pPr lvl="1"/>
            <a:r>
              <a:rPr/>
              <a:t>How strong is the </a:t>
            </a:r>
            <a:r>
              <a:rPr i="1"/>
              <a:t>signal</a:t>
            </a:r>
            <a:r>
              <a:rPr/>
              <a:t> (the difference in means)…</a:t>
            </a:r>
          </a:p>
          <a:p>
            <a:pPr lvl="1"/>
            <a:r>
              <a:rPr/>
              <a:t>Compared to the </a:t>
            </a:r>
            <a:r>
              <a:rPr i="1"/>
              <a:t>noise</a:t>
            </a:r>
            <a:r>
              <a:rPr/>
              <a:t> (the variation in mean differences)?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Steps of the Analysis</a:t>
            </a:r>
          </a:p>
          <a:p>
            <a:pPr lvl="0"/>
            <a:r>
              <a:rPr/>
              <a:t>Calculate the </a:t>
            </a:r>
            <a:r>
              <a:rPr i="1"/>
              <a:t>test statistic</a:t>
            </a:r>
            <a:r>
              <a:rPr/>
              <a:t> (signal-to-noise ratio)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/>
            <a:r>
              <a:rPr/>
              <a:t>Compare that test statistic to its distribution under the null hypothesis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/>
            <a:r>
              <a:rPr/>
              <a:t>Obtain the probability </a:t>
            </a:r>
            <a:r>
              <a:rPr i="1"/>
              <a:t>p</a:t>
            </a:r>
            <a:r>
              <a:rPr/>
              <a:t> of encountering a test statistic of the size we have, or larger, assuming the null hypothesis is true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Vocabulary: Ratio</a:t>
            </a:r>
          </a:p>
          <a:p>
            <a:pPr lvl="0" indent="0" marL="1270000">
              <a:buNone/>
            </a:pPr>
            <a:r>
              <a:rPr sz="2000"/>
              <a:t>A number that captures the relative size of two quantities, expressed as how many times bigger the first quantity is than the second. Calculated as the first divided by the second.</a:t>
            </a:r>
          </a:p>
          <a:p>
            <a:pPr lvl="0" indent="0" marL="1270000">
              <a:buNone/>
            </a:pPr>
            <a:r>
              <a:rPr sz="2000" i="1"/>
              <a:t>e.g.</a:t>
            </a:r>
            <a:r>
              <a:rPr sz="2000"/>
              <a:t>, if the seagull-to-human ratio in Brighton is 3, then there are 3 seagulls for every 1 human, or 3 times as many seagulls as humans.</a:t>
            </a:r>
          </a:p>
        </p:txBody>
      </p:sp>
      <p:pic>
        <p:nvPicPr>
          <p:cNvPr descr="lecture_05_materials/cat_noise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60500"/>
            <a:ext cx="40386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Calculating the Test Statistic: The Signal</a:t>
            </a:r>
          </a:p>
          <a:p>
            <a:pPr lvl="0"/>
            <a:r>
              <a:rPr/>
              <a:t>The “signal” is the relationship of interest</a:t>
            </a:r>
          </a:p>
          <a:p>
            <a:pPr lvl="1"/>
            <a:r>
              <a:rPr/>
              <a:t>The variation in scores explained by group membership</a:t>
            </a:r>
          </a:p>
          <a:p>
            <a:pPr lvl="1"/>
            <a:r>
              <a:rPr/>
              <a:t>Here: the relationship between being a synaesthete (or not) and Language score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/>
            <a:r>
              <a:rPr/>
              <a:t>Calculate the mean of each group</a:t>
            </a:r>
          </a:p>
          <a:p>
            <a:pPr lvl="0"/>
            <a:r>
              <a:rPr/>
              <a:t>Subtract one mean from the other</a:t>
            </a:r>
          </a:p>
          <a:p>
            <a:pPr lvl="0"/>
            <a:r>
              <a:rPr/>
              <a:t>The size of the difference in means is the </a:t>
            </a:r>
            <a:r>
              <a:rPr b="1"/>
              <a:t>signal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Having a Closer Look</a:t>
            </a:r>
          </a:p>
        </p:txBody>
      </p:sp>
      <p:pic>
        <p:nvPicPr>
          <p:cNvPr descr="lecture_05_files/figure-pptx/fig-syn-means-ci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Calculating the Signal</a:t>
            </a:r>
          </a:p>
          <a:p>
            <a:pPr lvl="0"/>
            <a:r>
              <a:rPr/>
              <a:t>Let’s get some numbers to work with 🤓</a:t>
            </a:r>
          </a:p>
          <a:p>
            <a:pPr lvl="1"/>
            <a:r>
              <a:rPr/>
              <a:t>Mean in synaesthete group: 4.29</a:t>
            </a:r>
          </a:p>
          <a:p>
            <a:pPr lvl="1"/>
            <a:r>
              <a:rPr/>
              <a:t>Mean in nonsynaesthete group: 3.55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/>
            <a:r>
              <a:rPr/>
              <a:t>Difference in the means (the “signal”) = 4.29 - 3.55 = 0.74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/>
            <a:r>
              <a:rPr/>
              <a:t>Is this a big difference, compared to how different we might expect any two sample means to be </a:t>
            </a:r>
            <a:r>
              <a:rPr b="1"/>
              <a:t>from the same population</a:t>
            </a:r>
            <a:r>
              <a:rPr/>
              <a:t>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Calculating the Test Statistic: The Noise</a:t>
            </a:r>
          </a:p>
          <a:p>
            <a:pPr lvl="0"/>
            <a:r>
              <a:rPr/>
              <a:t>The “noise” is the error, the variation NOT explained by group membership</a:t>
            </a:r>
          </a:p>
          <a:p>
            <a:pPr lvl="0"/>
            <a:r>
              <a:rPr/>
              <a:t>The differences in means have a sampling distribution!</a:t>
            </a:r>
          </a:p>
          <a:p>
            <a:pPr lvl="1"/>
            <a:r>
              <a:rPr/>
              <a:t>Exactly analogous to the sampling distribution of the mean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/>
            <a:r>
              <a:rPr/>
              <a:t>So, the “noise” is the </a:t>
            </a:r>
            <a:r>
              <a:rPr b="1"/>
              <a:t>standard error</a:t>
            </a:r>
            <a:r>
              <a:rPr/>
              <a:t> of the difference in means between synaesthetes and non-synaesthetes</a:t>
            </a:r>
          </a:p>
          <a:p>
            <a:pPr lvl="1"/>
            <a:r>
              <a:rPr/>
              <a:t>Estimate of how different we expect any two sample means to be </a:t>
            </a:r>
            <a:r>
              <a:rPr b="1"/>
              <a:t>from the same population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Side Note: Why “from the same population”?</a:t>
            </a:r>
          </a:p>
          <a:p>
            <a:pPr lvl="0"/>
            <a:r>
              <a:rPr/>
              <a:t>Remember: the null hypothesis was that on average, there’s no difference between synaesthetes and non-synaesthetes on Language score</a:t>
            </a:r>
          </a:p>
          <a:p>
            <a:pPr lvl="1"/>
            <a:r>
              <a:rPr/>
              <a:t>Basically: group membership doesn’t matter</a:t>
            </a:r>
          </a:p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We’re sampling from the same population of scores; synaesthesia is irrelevant</a:t>
            </a:r>
          </a:p>
          <a:p>
            <a:pPr lvl="1"/>
            <a:r>
              <a:rPr/>
              <a:t>Very small differences in means quite likely</a:t>
            </a:r>
          </a:p>
          <a:p>
            <a:pPr lvl="1"/>
            <a:r>
              <a:rPr/>
              <a:t>Very large differences in means quite </a:t>
            </a:r>
            <a:r>
              <a:rPr i="1"/>
              <a:t>un</a:t>
            </a:r>
            <a:r>
              <a:rPr/>
              <a:t>likely</a:t>
            </a:r>
          </a:p>
        </p:txBody>
      </p:sp>
      <p:pic>
        <p:nvPicPr>
          <p:cNvPr descr="lecture_05_materials/no_diff_1_small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943100"/>
            <a:ext cx="4038600" cy="187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Calculating the Noise</a:t>
            </a:r>
          </a:p>
          <a:p>
            <a:pPr lvl="0" indent="0" marL="0">
              <a:buNone/>
            </a:pPr>
            <a:r>
              <a:rPr/>
              <a:t>The maths get a bit more complicated here!</a:t>
            </a:r>
          </a:p>
          <a:p>
            <a:pPr lvl="0"/>
            <a:r>
              <a:rPr/>
              <a:t>We can derive the standard error of the difference in means from </a:t>
            </a:r>
            <a:r>
              <a:rPr i="1"/>
              <a:t>s</a:t>
            </a:r>
            <a:r>
              <a:rPr/>
              <a:t> and </a:t>
            </a:r>
            <a:r>
              <a:rPr i="1"/>
              <a:t>N</a:t>
            </a:r>
            <a:r>
              <a:rPr/>
              <a:t>…</a:t>
            </a:r>
          </a:p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Sup>
                        <m:e>
                          <m:r>
                            <m:t>s</m:t>
                          </m:r>
                        </m:e>
                        <m:sub>
                          <m:r>
                            <m:t>p</m:t>
                          </m:r>
                        </m:sub>
                        <m:sup>
                          <m:r>
                            <m:t>2</m:t>
                          </m:r>
                        </m:sup>
                      </m:sSub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sSub>
                                <m:e>
                                  <m:r>
                                    <m:t>n</m:t>
                                  </m:r>
                                </m:e>
                                <m:sub>
                                  <m: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1</m:t>
                              </m:r>
                            </m:e>
                          </m:d>
                          <m:sSubSup>
                            <m:e>
                              <m:r>
                                <m:t>s</m:t>
                              </m:r>
                            </m:e>
                            <m:sub>
                              <m:r>
                                <m:t>1</m:t>
                              </m:r>
                            </m:sub>
                            <m:sup>
                              <m: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m:t>+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sSub>
                                <m:e>
                                  <m:r>
                                    <m:t>n</m:t>
                                  </m:r>
                                </m:e>
                                <m:sub>
                                  <m: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1</m:t>
                              </m:r>
                            </m:e>
                          </m:d>
                          <m:sSubSup>
                            <m:e>
                              <m:r>
                                <m:t>s</m:t>
                              </m:r>
                            </m:e>
                            <m:sub>
                              <m:r>
                                <m:t>2</m:t>
                              </m:r>
                            </m:sub>
                            <m:sup>
                              <m: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e>
                              <m:r>
                                <m:t>n</m:t>
                              </m:r>
                            </m:e>
                            <m:sub>
                              <m: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+</m:t>
                          </m:r>
                          <m:sSub>
                            <m:e>
                              <m:r>
                                <m:t>n</m:t>
                              </m:r>
                            </m:e>
                            <m:sub>
                              <m: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2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acc>
                        <m:accPr>
                          <m:chr m:val="̂"/>
                        </m:accPr>
                        <m:e>
                          <m:r>
                            <m:t>S</m:t>
                          </m:r>
                          <m:sSub>
                            <m:e>
                              <m:r>
                                <m:t>E</m:t>
                              </m:r>
                            </m:e>
                            <m:sub>
                              <m:sSub>
                                <m:e>
                                  <m:r>
                                    <m:t>M</m:t>
                                  </m:r>
                                </m:e>
                                <m:sub>
                                  <m:r>
                                    <m:t>d</m:t>
                                  </m:r>
                                  <m:r>
                                    <m:t>i</m:t>
                                  </m:r>
                                  <m:r>
                                    <m:t>f</m:t>
                                  </m:r>
                                  <m:r>
                                    <m:t>f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sSubSup>
                                <m:e>
                                  <m:r>
                                    <m:t>s</m:t>
                                  </m:r>
                                </m:e>
                                <m:sub>
                                  <m:r>
                                    <m:t>p</m:t>
                                  </m:r>
                                </m:sub>
                                <m:sup>
                                  <m: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e>
                                  <m:r>
                                    <m:t>n</m:t>
                                  </m:r>
                                </m:e>
                                <m:sub>
                                  <m: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sty m:val="p"/>
                            </m:rPr>
                            <m:t>+</m:t>
                          </m:r>
                          <m:f>
                            <m:fPr>
                              <m:type m:val="bar"/>
                            </m:fPr>
                            <m:num>
                              <m:sSubSup>
                                <m:e>
                                  <m:r>
                                    <m:t>s</m:t>
                                  </m:r>
                                </m:e>
                                <m:sub>
                                  <m:r>
                                    <m:t>p</m:t>
                                  </m:r>
                                </m:sub>
                                <m:sup>
                                  <m: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e>
                                  <m:r>
                                    <m:t>n</m:t>
                                  </m:r>
                                </m:e>
                                <m:sub>
                                  <m: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syn_lang_syn &lt;- syn_data </a:t>
            </a:r>
            <a:r>
              <a:rPr>
                <a:solidFill>
                  <a:srgbClr val="5E5E5E"/>
                </a:solidFill>
                <a:latin typeface="Courier"/>
              </a:rPr>
              <a:t>|&gt;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dplyr</a:t>
            </a:r>
            <a:r>
              <a:rPr>
                <a:solidFill>
                  <a:srgbClr val="5E5E5E"/>
                </a:solidFill>
                <a:latin typeface="Courier"/>
              </a:rPr>
              <a:t>::</a:t>
            </a:r>
            <a:r>
              <a:rPr>
                <a:solidFill>
                  <a:srgbClr val="4758AB"/>
                </a:solidFill>
                <a:latin typeface="Courier"/>
              </a:rPr>
              <a:t>filter</a:t>
            </a:r>
            <a:r>
              <a:rPr>
                <a:solidFill>
                  <a:srgbClr val="003B4F"/>
                </a:solidFill>
                <a:latin typeface="Courier"/>
              </a:rPr>
              <a:t>(syn_graph_col </a:t>
            </a:r>
            <a:r>
              <a:rPr>
                <a:solidFill>
                  <a:srgbClr val="5E5E5E"/>
                </a:solidFill>
                <a:latin typeface="Courier"/>
              </a:rPr>
              <a:t>==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"Yes"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|&gt;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dplyr</a:t>
            </a:r>
            <a:r>
              <a:rPr>
                <a:solidFill>
                  <a:srgbClr val="5E5E5E"/>
                </a:solidFill>
                <a:latin typeface="Courier"/>
              </a:rPr>
              <a:t>::</a:t>
            </a:r>
            <a:r>
              <a:rPr>
                <a:solidFill>
                  <a:srgbClr val="4758AB"/>
                </a:solidFill>
                <a:latin typeface="Courier"/>
              </a:rPr>
              <a:t>pull</a:t>
            </a:r>
            <a:r>
              <a:rPr>
                <a:solidFill>
                  <a:srgbClr val="003B4F"/>
                </a:solidFill>
                <a:latin typeface="Courier"/>
              </a:rPr>
              <a:t>(scsq_language)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syn_lang_nonsyn &lt;- syn_data </a:t>
            </a:r>
            <a:r>
              <a:rPr>
                <a:solidFill>
                  <a:srgbClr val="5E5E5E"/>
                </a:solidFill>
                <a:latin typeface="Courier"/>
              </a:rPr>
              <a:t>|&gt;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dplyr</a:t>
            </a:r>
            <a:r>
              <a:rPr>
                <a:solidFill>
                  <a:srgbClr val="5E5E5E"/>
                </a:solidFill>
                <a:latin typeface="Courier"/>
              </a:rPr>
              <a:t>::</a:t>
            </a:r>
            <a:r>
              <a:rPr>
                <a:solidFill>
                  <a:srgbClr val="4758AB"/>
                </a:solidFill>
                <a:latin typeface="Courier"/>
              </a:rPr>
              <a:t>filter</a:t>
            </a:r>
            <a:r>
              <a:rPr>
                <a:solidFill>
                  <a:srgbClr val="003B4F"/>
                </a:solidFill>
                <a:latin typeface="Courier"/>
              </a:rPr>
              <a:t>(syn_graph_col </a:t>
            </a:r>
            <a:r>
              <a:rPr>
                <a:solidFill>
                  <a:srgbClr val="5E5E5E"/>
                </a:solidFill>
                <a:latin typeface="Courier"/>
              </a:rPr>
              <a:t>==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"No"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|&gt;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dplyr</a:t>
            </a:r>
            <a:r>
              <a:rPr>
                <a:solidFill>
                  <a:srgbClr val="5E5E5E"/>
                </a:solidFill>
                <a:latin typeface="Courier"/>
              </a:rPr>
              <a:t>::</a:t>
            </a:r>
            <a:r>
              <a:rPr>
                <a:solidFill>
                  <a:srgbClr val="4758AB"/>
                </a:solidFill>
                <a:latin typeface="Courier"/>
              </a:rPr>
              <a:t>pull</a:t>
            </a:r>
            <a:r>
              <a:rPr>
                <a:solidFill>
                  <a:srgbClr val="003B4F"/>
                </a:solidFill>
                <a:latin typeface="Courier"/>
              </a:rPr>
              <a:t>(scsq_language)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n_syn &lt;- </a:t>
            </a:r>
            <a:r>
              <a:rPr>
                <a:solidFill>
                  <a:srgbClr val="4758AB"/>
                </a:solidFill>
                <a:latin typeface="Courier"/>
              </a:rPr>
              <a:t>length</a:t>
            </a:r>
            <a:r>
              <a:rPr>
                <a:solidFill>
                  <a:srgbClr val="003B4F"/>
                </a:solidFill>
                <a:latin typeface="Courier"/>
              </a:rPr>
              <a:t>(syn_lang_syn)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n_nonsyn &lt;- </a:t>
            </a:r>
            <a:r>
              <a:rPr>
                <a:solidFill>
                  <a:srgbClr val="4758AB"/>
                </a:solidFill>
                <a:latin typeface="Courier"/>
              </a:rPr>
              <a:t>length</a:t>
            </a:r>
            <a:r>
              <a:rPr>
                <a:solidFill>
                  <a:srgbClr val="003B4F"/>
                </a:solidFill>
                <a:latin typeface="Courier"/>
              </a:rPr>
              <a:t>(syn_lang_nonsyn)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sd_syn &lt;- </a:t>
            </a:r>
            <a:r>
              <a:rPr>
                <a:solidFill>
                  <a:srgbClr val="4758AB"/>
                </a:solidFill>
                <a:latin typeface="Courier"/>
              </a:rPr>
              <a:t>sd</a:t>
            </a:r>
            <a:r>
              <a:rPr>
                <a:solidFill>
                  <a:srgbClr val="003B4F"/>
                </a:solidFill>
                <a:latin typeface="Courier"/>
              </a:rPr>
              <a:t>(syn_lang_syn, </a:t>
            </a:r>
            <a:r>
              <a:rPr>
                <a:solidFill>
                  <a:srgbClr val="657422"/>
                </a:solidFill>
                <a:latin typeface="Courier"/>
              </a:rPr>
              <a:t>na.rm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sd_nonsyn &lt;- </a:t>
            </a:r>
            <a:r>
              <a:rPr>
                <a:solidFill>
                  <a:srgbClr val="4758AB"/>
                </a:solidFill>
                <a:latin typeface="Courier"/>
              </a:rPr>
              <a:t>sd</a:t>
            </a:r>
            <a:r>
              <a:rPr>
                <a:solidFill>
                  <a:srgbClr val="003B4F"/>
                </a:solidFill>
                <a:latin typeface="Courier"/>
              </a:rPr>
              <a:t>(syn_lang_nonsyn, </a:t>
            </a:r>
            <a:r>
              <a:rPr>
                <a:solidFill>
                  <a:srgbClr val="657422"/>
                </a:solidFill>
                <a:latin typeface="Courier"/>
              </a:rPr>
              <a:t>na.rm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sd_pooled &lt;- (((n_syn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003B4F"/>
                </a:solidFill>
                <a:latin typeface="Courier"/>
              </a:rPr>
              <a:t>(sd_syn</a:t>
            </a:r>
            <a:r>
              <a:rPr>
                <a:solidFill>
                  <a:srgbClr val="5E5E5E"/>
                </a:solidFill>
                <a:latin typeface="Courier"/>
              </a:rPr>
              <a:t>^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((n_nonsyn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003B4F"/>
                </a:solidFill>
                <a:latin typeface="Courier"/>
              </a:rPr>
              <a:t>(sd_nonsyn</a:t>
            </a:r>
            <a:r>
              <a:rPr>
                <a:solidFill>
                  <a:srgbClr val="5E5E5E"/>
                </a:solidFill>
                <a:latin typeface="Courier"/>
              </a:rPr>
              <a:t>^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)))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(n_syn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n_nonsyn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mdiff_se &lt;- </a:t>
            </a:r>
            <a:r>
              <a:rPr>
                <a:solidFill>
                  <a:srgbClr val="4758AB"/>
                </a:solidFill>
                <a:latin typeface="Courier"/>
              </a:rPr>
              <a:t>sqrt</a:t>
            </a:r>
            <a:r>
              <a:rPr>
                <a:solidFill>
                  <a:srgbClr val="003B4F"/>
                </a:solidFill>
                <a:latin typeface="Courier"/>
              </a:rPr>
              <a:t>((sd_pooled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n_syn)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(sd_pooled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n_nonsyn))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mdiff_se</a:t>
            </a:r>
          </a:p>
          <a:p>
            <a:pPr lvl="0" indent="0">
              <a:buNone/>
            </a:pPr>
            <a:r>
              <a:rPr>
                <a:latin typeface="Courier"/>
              </a:rPr>
              <a:t>[1] 0.1151723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Steps of the Analysis, Redux</a:t>
                </a:r>
              </a:p>
              <a:p>
                <a:pPr lvl="0"/>
                <a:r>
                  <a:rPr/>
                  <a:t>Calculate the (standardised) </a:t>
                </a:r>
                <a:r>
                  <a:rPr i="1"/>
                  <a:t>difference</a:t>
                </a:r>
                <a:r>
                  <a:rPr/>
                  <a:t> between mean scores</a:t>
                </a:r>
              </a:p>
              <a:p>
                <a:pPr lvl="1"/>
                <a:r>
                  <a:rPr/>
                  <a:t>Divide the signal (difference in means) = 0.74…</a:t>
                </a:r>
              </a:p>
              <a:p>
                <a:pPr lvl="1"/>
                <a:r>
                  <a:rPr/>
                  <a:t>By the noise (standard error of the difference in means) = 0.12</a:t>
                </a:r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/>
                <a:r>
                  <a:rPr/>
                  <a:t>This is our “test statistic” </a:t>
                </a:r>
                <a:r>
                  <a:rPr i="1"/>
                  <a:t>t</a:t>
                </a:r>
                <a:r>
                  <a:rPr/>
                  <a:t>, or signal-to-noise ratio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t</m:t>
                      </m:r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s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a</m:t>
                          </m:r>
                          <m:r>
                            <m:t>l</m:t>
                          </m:r>
                        </m:num>
                        <m:den>
                          <m:r>
                            <m:t>n</m:t>
                          </m:r>
                          <m:r>
                            <m:t>o</m:t>
                          </m:r>
                          <m:r>
                            <m:t>i</m:t>
                          </m:r>
                          <m:r>
                            <m:t>s</m:t>
                          </m:r>
                          <m:r>
                            <m:t>e</m:t>
                          </m:r>
                        </m:den>
                      </m:f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sSub>
                            <m:e>
                              <m:r>
                                <m:t>M</m:t>
                              </m:r>
                            </m:e>
                            <m:sub>
                              <m:r>
                                <m:t>d</m:t>
                              </m:r>
                              <m:r>
                                <m:t>i</m:t>
                              </m:r>
                              <m:r>
                                <m:t>f</m:t>
                              </m:r>
                              <m:r>
                                <m:t>f</m:t>
                              </m:r>
                            </m:sub>
                          </m:sSub>
                        </m:num>
                        <m:den>
                          <m:r>
                            <m:t>S</m:t>
                          </m:r>
                          <m:sSub>
                            <m:e>
                              <m:r>
                                <m:t>E</m:t>
                              </m:r>
                            </m:e>
                            <m:sub>
                              <m:sSub>
                                <m:e>
                                  <m:r>
                                    <m:t>M</m:t>
                                  </m:r>
                                </m:e>
                                <m:sub>
                                  <m:r>
                                    <m:t>d</m:t>
                                  </m:r>
                                  <m:r>
                                    <m:t>i</m:t>
                                  </m:r>
                                  <m:r>
                                    <m:t>f</m:t>
                                  </m:r>
                                  <m:r>
                                    <m:t>f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0.74</m:t>
                          </m:r>
                        </m:num>
                        <m:den>
                          <m:r>
                            <m:t>0.12</m:t>
                          </m:r>
                        </m:den>
                      </m:f>
                      <m:r>
                        <m:rPr>
                          <m:sty m:val="p"/>
                        </m:rPr>
                        <m:t>=</m:t>
                      </m:r>
                      <m:r>
                        <m:t>6.43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1270000">
                  <a:buNone/>
                </a:pPr>
                <a:r>
                  <a:rPr sz="2000" b="1"/>
                  <a:t>Vocabulary: Test Statistic</a:t>
                </a:r>
              </a:p>
              <a:p>
                <a:pPr lvl="0" indent="0" marL="1270000">
                  <a:buNone/>
                </a:pPr>
                <a:r>
                  <a:rPr sz="2000"/>
                  <a:t>A number that captures the relationship or comparison of interest. Common examples include </a:t>
                </a:r>
                <a:r>
                  <a:rPr sz="2000" i="1"/>
                  <a:t>t</a:t>
                </a:r>
                <a:r>
                  <a:rPr sz="2000"/>
                  <a:t>, </a:t>
                </a:r>
                <a:r>
                  <a:rPr sz="2000" i="1"/>
                  <a:t>r</a:t>
                </a:r>
                <a:r>
                  <a:rPr sz="2000"/>
                  <a:t>, </a:t>
                </a:r>
                <a14:m>
                  <m:oMath xmlns:m="http://schemas.openxmlformats.org/officeDocument/2006/math">
                    <m:sSup>
                      <m:e>
                        <m:r>
                          <m:t>χ</m:t>
                        </m:r>
                      </m:e>
                      <m:sup>
                        <m:r>
                          <m:t>2</m:t>
                        </m:r>
                      </m:sup>
                    </m:sSup>
                  </m:oMath>
                </a14:m>
                <a:r>
                  <a:rPr sz="2000"/>
                  <a:t>, </a:t>
                </a:r>
                <a:r>
                  <a:rPr sz="2000" i="1"/>
                  <a:t>F</a:t>
                </a:r>
                <a:r>
                  <a:rPr sz="2000"/>
                  <a:t>. Typically has the general form:</a:t>
                </a:r>
              </a:p>
              <a:p>
                <a:pPr lvl="0" indent="0" marL="127000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estimate of the relationship or difference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estimate of the variation in estimates</m:t>
                          </m:r>
                        </m:den>
                      </m:f>
                      <m:r>
                        <m:t> </m:t>
                      </m:r>
                      <m:r>
                        <m:rPr>
                          <m:nor/>
                          <m:sty m:val="p"/>
                        </m:rPr>
                        <m:t>or</m:t>
                      </m:r>
                      <m:r>
                        <m:t> </m:t>
                      </m:r>
                      <m:f>
                        <m:fPr>
                          <m:type m:val="bar"/>
                        </m:fPr>
                        <m:num>
                          <m:r>
                            <m:t>s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a</m:t>
                          </m:r>
                          <m:r>
                            <m:t>l</m:t>
                          </m:r>
                        </m:num>
                        <m:den>
                          <m:r>
                            <m:t>n</m:t>
                          </m:r>
                          <m:r>
                            <m:t>o</m:t>
                          </m:r>
                          <m:r>
                            <m:t>i</m:t>
                          </m:r>
                          <m:r>
                            <m:t>s</m:t>
                          </m:r>
                          <m:r>
                            <m:t>e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We Did It!!</a:t>
                </a:r>
              </a:p>
              <a:p>
                <a:pPr lvl="0" indent="0" marL="0">
                  <a:buNone/>
                </a:pPr>
                <a:r>
                  <a:rPr/>
                  <a:t>…Or did we?</a:t>
                </a:r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What does this number mean? How (un)likely is it?</a:t>
                </a:r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 b="1"/>
                  <a:t>Steps of the Analysis, Redux</a:t>
                </a:r>
              </a:p>
              <a:p>
                <a:pPr lvl="0"/>
                <a:r>
                  <a:rPr/>
                  <a:t>Compare the </a:t>
                </a:r>
                <a:r>
                  <a:rPr i="1"/>
                  <a:t>test statistic</a:t>
                </a:r>
                <a:r>
                  <a:rPr/>
                  <a:t> to its distribution under the null hypothesis</a:t>
                </a:r>
              </a:p>
              <a:p>
                <a:pPr lvl="0"/>
                <a:r>
                  <a:rPr/>
                  <a:t>Obtain the probability </a:t>
                </a:r>
                <a:r>
                  <a:rPr i="1"/>
                  <a:t>p</a:t>
                </a:r>
                <a:r>
                  <a:rPr/>
                  <a:t> of encountering a test statistic of the size we have, or larger, if the null hypothesis is true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What’s the Poin</a:t>
                </a:r>
                <a:r>
                  <a:rPr b="1" i="1"/>
                  <a:t>t</a:t>
                </a:r>
                <a:r>
                  <a:rPr b="1"/>
                  <a:t>?</a:t>
                </a:r>
              </a:p>
              <a:p>
                <a:pPr lvl="0"/>
                <a:r>
                  <a:rPr/>
                  <a:t>The test statistic </a:t>
                </a:r>
                <a:r>
                  <a:rPr i="1"/>
                  <a:t>t</a:t>
                </a:r>
                <a:r>
                  <a:rPr/>
                  <a:t> is the difference in group means divided by their standard error</a:t>
                </a:r>
              </a:p>
              <a:p>
                <a:pPr lvl="1"/>
                <a:r>
                  <a:rPr/>
                  <a:t>So, </a:t>
                </a:r>
                <a:r>
                  <a:rPr i="1"/>
                  <a:t>t</a:t>
                </a:r>
                <a:r>
                  <a:rPr/>
                  <a:t> represents how big the signal is compared to the noise</a:t>
                </a:r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/>
                <a:r>
                  <a:rPr/>
                  <a:t>Each test statistic has its own </a:t>
                </a:r>
                <a:r>
                  <a:rPr b="1"/>
                  <a:t>known distribution</a:t>
                </a:r>
                <a:r>
                  <a:rPr/>
                  <a:t> under the null hypothesis</a:t>
                </a:r>
              </a:p>
              <a:p>
                <a:pPr lvl="1"/>
                <a:r>
                  <a:rPr/>
                  <a:t>Known probability of encountering any given test statistic under the null hypothesis</a:t>
                </a:r>
              </a:p>
              <a:p>
                <a:pPr lvl="1"/>
                <a:r>
                  <a:rPr/>
                  <a:t>Including </a:t>
                </a:r>
                <a:r>
                  <a:rPr i="1"/>
                  <a:t>t</a:t>
                </a:r>
                <a:r>
                  <a:rPr/>
                  <a:t>, which is (surprise) </a:t>
                </a:r>
                <a:r>
                  <a:rPr i="1"/>
                  <a:t>t</a:t>
                </a:r>
                <a:r>
                  <a:rPr/>
                  <a:t>-distributed</a:t>
                </a:r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1270000">
                  <a:buNone/>
                </a:pPr>
                <a:r>
                  <a:rPr sz="2000" b="1"/>
                  <a:t>Important</a:t>
                </a:r>
              </a:p>
              <a:p>
                <a:pPr lvl="0" indent="0" marL="1270000">
                  <a:buNone/>
                </a:pPr>
                <a:r>
                  <a:rPr sz="2000"/>
                  <a:t>Larger values of </a:t>
                </a:r>
                <a:r>
                  <a:rPr sz="2000" i="1"/>
                  <a:t>t</a:t>
                </a:r>
                <a:r>
                  <a:rPr sz="2000"/>
                  <a:t> are </a:t>
                </a:r>
                <a:r>
                  <a:rPr sz="2000" b="1"/>
                  <a:t>increasingly unlikely</a:t>
                </a:r>
                <a:r>
                  <a:rPr sz="2000"/>
                  <a:t> under the null hypothesis (ie. when the “signal” is, in reality, 0)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What’s the Poin</a:t>
                </a:r>
                <a:r>
                  <a:rPr b="1" i="1"/>
                  <a:t>t</a:t>
                </a:r>
                <a:r>
                  <a:rPr b="1"/>
                  <a:t>?</a:t>
                </a:r>
              </a:p>
            </p:txBody>
          </p:sp>
        </mc:Choice>
      </mc:AlternateContent>
      <p:pic>
        <p:nvPicPr>
          <p:cNvPr descr="lecture_03_materials/images/image-3756574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60400"/>
            <a:ext cx="51054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>
                    <a:hlinkClick r:id="rId2"/>
                  </a:rPr>
                  <a:t>Interactive visualisation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Would You Like Some </a:t>
                </a:r>
                <a:r>
                  <a:rPr b="1" i="1"/>
                  <a:t>t</a:t>
                </a:r>
                <a:r>
                  <a:rPr b="1"/>
                  <a:t>?</a:t>
                </a:r>
              </a:p>
              <a:p>
                <a:pPr lvl="0"/>
                <a:r>
                  <a:rPr/>
                  <a:t>Naturally, </a:t>
                </a:r>
                <a:r>
                  <a:rPr i="1"/>
                  <a:t>t</a:t>
                </a:r>
                <a:r>
                  <a:rPr/>
                  <a:t> is </a:t>
                </a:r>
                <a:r>
                  <a:rPr i="1"/>
                  <a:t>t</a:t>
                </a:r>
                <a:r>
                  <a:rPr/>
                  <a:t>-distributed (here, with </a:t>
                </a:r>
                <a:r>
                  <a:rPr i="1"/>
                  <a:t>N</a:t>
                </a:r>
                <a:r>
                  <a:rPr/>
                  <a:t>1 + </a:t>
                </a:r>
                <a:r>
                  <a:rPr i="1"/>
                  <a:t>N</a:t>
                </a:r>
                <a:r>
                  <a:rPr/>
                  <a:t>2 - 2 degrees of freedom)</a:t>
                </a:r>
              </a:p>
              <a:p>
                <a:pPr lvl="0"/>
                <a:r>
                  <a:rPr/>
                  <a:t>What can we conclude, given an </a:t>
                </a:r>
                <a14:m>
                  <m:oMath xmlns:m="http://schemas.openxmlformats.org/officeDocument/2006/math">
                    <m:r>
                      <m:t>α</m:t>
                    </m:r>
                  </m:oMath>
                </a14:m>
                <a:r>
                  <a:rPr/>
                  <a:t> level of .05?</a:t>
                </a:r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Looking Ahead (and Behind)</a:t>
                </a:r>
              </a:p>
              <a:p>
                <a:pPr lvl="0"/>
                <a:r>
                  <a:rPr/>
                  <a:t>So far: Fundamental grammar</a:t>
                </a:r>
              </a:p>
              <a:p>
                <a:pPr lvl="1"/>
                <a:r>
                  <a:rPr i="1"/>
                  <a:t>Amo, amas, amat…</a:t>
                </a:r>
              </a:p>
              <a:p>
                <a:pPr lvl="1"/>
                <a:r>
                  <a:rPr/>
                  <a:t>Next up: Starting to converse!</a:t>
                </a:r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/>
                <a:r>
                  <a:rPr/>
                  <a:t>This week: </a:t>
                </a:r>
                <a:r>
                  <a:rPr i="1"/>
                  <a:t>t</a:t>
                </a:r>
                <a:r>
                  <a:rPr/>
                  <a:t>-test</a:t>
                </a:r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/>
                <a:r>
                  <a:rPr/>
                  <a:t>Coming up: Correlation, </a:t>
                </a:r>
                <a14:m>
                  <m:oMath xmlns:m="http://schemas.openxmlformats.org/officeDocument/2006/math">
                    <m:sSup>
                      <m:e>
                        <m:r>
                          <m:t>χ</m:t>
                        </m:r>
                      </m:e>
                      <m:sup>
                        <m:r>
                          <m:t>2</m:t>
                        </m:r>
                      </m:sup>
                    </m:sSup>
                  </m:oMath>
                </a14:m>
              </a:p>
              <a:p>
                <a:pPr lvl="0"/>
                <a:r>
                  <a:rPr/>
                  <a:t>Further ahead: The Linear Model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Take-Away Paper</a:t>
                </a:r>
              </a:p>
              <a:p>
                <a:pPr lvl="0"/>
                <a:r>
                  <a:rPr/>
                  <a:t>You will have some data, which you must use to:</a:t>
                </a:r>
              </a:p>
              <a:p>
                <a:pPr lvl="1"/>
                <a:r>
                  <a:rPr/>
                  <a:t>Ensure the data contains the necessary measures and values</a:t>
                </a:r>
              </a:p>
              <a:p>
                <a:pPr lvl="1"/>
                <a:r>
                  <a:rPr/>
                  <a:t>Decide on and create a summary and visualisation</a:t>
                </a:r>
              </a:p>
              <a:p>
                <a:pPr lvl="1"/>
                <a:r>
                  <a:rPr/>
                  <a:t>Perform an appropriate statistical test</a:t>
                </a:r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/>
                <a:r>
                  <a:rPr/>
                  <a:t>You should be prepared to </a:t>
                </a:r>
                <a:r>
                  <a:rPr b="1"/>
                  <a:t>explain</a:t>
                </a:r>
                <a:r>
                  <a:rPr/>
                  <a:t> and </a:t>
                </a:r>
                <a:r>
                  <a:rPr b="1"/>
                  <a:t>justify</a:t>
                </a:r>
                <a:r>
                  <a:rPr/>
                  <a:t> your analytic decisions!</a:t>
                </a:r>
              </a:p>
              <a:p>
                <a:pPr lvl="0" indent="0" marL="1270000">
                  <a:buNone/>
                </a:pPr>
                <a:r>
                  <a:rPr sz="2000" b="1"/>
                  <a:t>Use Your Resources!</a:t>
                </a:r>
              </a:p>
              <a:p>
                <a:pPr lvl="0" indent="0" marL="1270000">
                  <a:buNone/>
                </a:pPr>
                <a:r>
                  <a:rPr sz="2000" b="1"/>
                  <a:t>Everything</a:t>
                </a:r>
                <a:r>
                  <a:rPr sz="2000"/>
                  <a:t> we ask you to do in the TAP, you will have practiced multiple times in tutorials, skills labs, and worksheets.</a:t>
                </a:r>
              </a:p>
              <a:p>
                <a:pPr lvl="0" indent="0" marL="1270000">
                  <a:buNone/>
                </a:pPr>
                <a:r>
                  <a:rPr sz="2000"/>
                  <a:t>To prep or get help, </a:t>
                </a:r>
                <a:r>
                  <a:rPr sz="2000" b="1"/>
                  <a:t>come to Skills Labs and practicals!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Take-Away Paper</a:t>
                </a:r>
              </a:p>
              <a:p>
                <a:pPr lvl="0" indent="0" marL="0">
                  <a:buNone/>
                </a:pPr>
                <a:r>
                  <a:rPr/>
                  <a:t>Technicalities:</a:t>
                </a:r>
              </a:p>
              <a:p>
                <a:pPr lvl="0"/>
                <a:r>
                  <a:rPr/>
                  <a:t>Only available for </a:t>
                </a:r>
                <a:r>
                  <a:rPr b="1"/>
                  <a:t>48 hours</a:t>
                </a:r>
                <a:r>
                  <a:rPr/>
                  <a:t> from Monday to Wednesday of Week 7</a:t>
                </a:r>
              </a:p>
              <a:p>
                <a:pPr lvl="0"/>
                <a:r>
                  <a:rPr/>
                  <a:t>You can work on it as long as you want in the time available</a:t>
                </a:r>
              </a:p>
              <a:p>
                <a:pPr lvl="0"/>
                <a:r>
                  <a:rPr/>
                  <a:t>Submit the rendered HTML file on Canvas</a:t>
                </a:r>
              </a:p>
              <a:p>
                <a:pPr lvl="0" indent="0" marL="0">
                  <a:buNone/>
                </a:pPr>
                <a:r>
                  <a:rPr/>
                  <a:t>Read the </a:t>
                </a:r>
                <a:r>
                  <a:rPr>
                    <a:hlinkClick r:id="rId2"/>
                  </a:rPr>
                  <a:t>TAP Information page on Canvas</a:t>
                </a:r>
                <a:r>
                  <a:rPr/>
                  <a:t>!</a:t>
                </a:r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1270000">
                  <a:buNone/>
                </a:pPr>
                <a:r>
                  <a:rPr sz="2000" b="1"/>
                  <a:t>Important</a:t>
                </a:r>
              </a:p>
              <a:p>
                <a:pPr lvl="0" indent="0" marL="1270000">
                  <a:buNone/>
                </a:pPr>
                <a:r>
                  <a:rPr sz="2000"/>
                  <a:t>THERE IS </a:t>
                </a:r>
                <a:r>
                  <a:rPr sz="2000" b="1"/>
                  <a:t>NO</a:t>
                </a:r>
                <a:r>
                  <a:rPr sz="2000"/>
                  <a:t> LATE SUBMISSION PERIOD!!!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Other Fun Stuff</a:t>
                </a:r>
              </a:p>
            </p:txBody>
          </p:sp>
        </mc:Choice>
      </mc:AlternateContent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If </a:t>
            </a:r>
            <a:r>
              <a:rPr b="1" i="1"/>
              <a:t>p</a:t>
            </a:r>
            <a:r>
              <a:rPr b="1"/>
              <a:t> &gt; .05</a:t>
            </a:r>
          </a:p>
          <a:p>
            <a:pPr lvl="0" indent="0" marL="0">
              <a:buNone/>
            </a:pPr>
            <a:r>
              <a:rPr/>
              <a:t>Our results are </a:t>
            </a:r>
            <a:r>
              <a:rPr i="1"/>
              <a:t>likely</a:t>
            </a:r>
            <a:r>
              <a:rPr/>
              <a:t> to occur under the null hypothesis</a:t>
            </a:r>
          </a:p>
          <a:p>
            <a:pPr lvl="0" indent="0" marL="0">
              <a:buNone/>
            </a:pPr>
            <a:r>
              <a:rPr/>
              <a:t>We have </a:t>
            </a:r>
            <a:r>
              <a:rPr b="1"/>
              <a:t>no evidence</a:t>
            </a:r>
            <a:r>
              <a:rPr/>
              <a:t> that the null hypothesis is </a:t>
            </a:r>
            <a:r>
              <a:rPr i="1"/>
              <a:t>not</a:t>
            </a:r>
            <a:r>
              <a:rPr/>
              <a:t> true</a:t>
            </a:r>
          </a:p>
          <a:p>
            <a:pPr lvl="0" indent="0" marL="0">
              <a:buNone/>
            </a:pPr>
            <a:r>
              <a:rPr/>
              <a:t>Conclusion: </a:t>
            </a:r>
            <a:r>
              <a:rPr b="1"/>
              <a:t>RETAIN THE NULL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If </a:t>
            </a:r>
            <a:r>
              <a:rPr b="1" i="1"/>
              <a:t>p</a:t>
            </a:r>
            <a:r>
              <a:rPr b="1"/>
              <a:t> &lt; .05</a:t>
            </a:r>
          </a:p>
          <a:p>
            <a:pPr lvl="0" indent="0" marL="0">
              <a:buNone/>
            </a:pPr>
            <a:r>
              <a:rPr/>
              <a:t>Our results are </a:t>
            </a:r>
            <a:r>
              <a:rPr i="1"/>
              <a:t>unlikely</a:t>
            </a:r>
            <a:r>
              <a:rPr/>
              <a:t> to occur under the null hypothesis</a:t>
            </a:r>
          </a:p>
          <a:p>
            <a:pPr lvl="0" indent="0" marL="0">
              <a:buNone/>
            </a:pPr>
            <a:r>
              <a:rPr/>
              <a:t>It may in fact be the case that the null hypothesis is not true</a:t>
            </a:r>
          </a:p>
          <a:p>
            <a:pPr lvl="0" indent="0" marL="0">
              <a:buNone/>
            </a:pPr>
            <a:r>
              <a:rPr/>
              <a:t>Conclusion: </a:t>
            </a:r>
            <a:r>
              <a:rPr b="1"/>
              <a:t>REJECT THE NULL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Side Note: It’s Exactly Backwards</a:t>
                </a:r>
              </a:p>
              <a:p>
                <a:pPr lvl="0" indent="0" marL="0">
                  <a:buNone/>
                </a:pPr>
                <a:r>
                  <a:rPr/>
                  <a:t>The word “significant” implies</a:t>
                </a:r>
              </a:p>
              <a:p>
                <a:pPr lvl="0"/>
                <a:r>
                  <a:rPr/>
                  <a:t>Big</a:t>
                </a:r>
              </a:p>
              <a:p>
                <a:pPr lvl="0"/>
                <a:r>
                  <a:rPr/>
                  <a:t>Noticeable</a:t>
                </a:r>
              </a:p>
              <a:p>
                <a:pPr lvl="0"/>
                <a:r>
                  <a:rPr/>
                  <a:t>Having a large impact</a:t>
                </a:r>
              </a:p>
              <a:p>
                <a:pPr lvl="0" indent="0" marL="0">
                  <a:buNone/>
                </a:pPr>
                <a:r>
                  <a:rPr/>
                  <a:t>So we might expect that “significant” means </a:t>
                </a:r>
                <a:r>
                  <a:rPr b="1"/>
                  <a:t>bigger</a:t>
                </a:r>
                <a:r>
                  <a:rPr/>
                  <a:t> than 0.05</a:t>
                </a:r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0">
                  <a:buNone/>
                </a:pPr>
                <a:r>
                  <a:rPr/>
                  <a:t>It is the </a:t>
                </a:r>
                <a:r>
                  <a:rPr i="1"/>
                  <a:t>exact opposite of that</a:t>
                </a:r>
                <a:r>
                  <a:rPr/>
                  <a:t>!</a:t>
                </a:r>
              </a:p>
              <a:p>
                <a:pPr lvl="0" indent="0" marL="0">
                  <a:buNone/>
                </a:pPr>
                <a:r>
                  <a:rPr/>
                  <a:t>Statistical significance expresses surprisingness - the probability of </a:t>
                </a:r>
                <a:r>
                  <a:rPr i="1"/>
                  <a:t>unlikely</a:t>
                </a:r>
                <a:r>
                  <a:rPr/>
                  <a:t> events</a:t>
                </a:r>
              </a:p>
              <a:p>
                <a:pPr lvl="0"/>
                <a:r>
                  <a:rPr/>
                  <a:t>So, </a:t>
                </a:r>
                <a:r>
                  <a:rPr i="1"/>
                  <a:t>small</a:t>
                </a:r>
                <a:r>
                  <a:rPr/>
                  <a:t> </a:t>
                </a:r>
                <a:r>
                  <a:rPr i="1"/>
                  <a:t>p</a:t>
                </a:r>
                <a:r>
                  <a:rPr/>
                  <a:t>-values are “significant”, not large ones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That’s the </a:t>
                </a:r>
                <a:r>
                  <a:rPr b="1" i="1"/>
                  <a:t>t</a:t>
                </a:r>
              </a:p>
              <a:p>
                <a:pPr lvl="0" indent="0" marL="0">
                  <a:buNone/>
                </a:pPr>
                <a:r>
                  <a:rPr/>
                  <a:t>After all of that work…R can do it for us instantaneously!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
    Two Sample t-test
data:  scsq_language by syn_graph_col
t = -6.3394, df = 1209, p-value = 3.25e-10
alternative hypothesis: true difference in means between group No and group Yes is not equal to 0
95 percent confidence interval:
 -0.9576637 -0.5049972
sample estimates:
 mean in group No mean in group Yes 
         3.554949          4.286279 </a:t>
                </a:r>
              </a:p>
              <a:p>
                <a:pPr lvl="0" indent="0" marL="1270000">
                  <a:buNone/>
                </a:pPr>
                <a:r>
                  <a:rPr sz="2000" b="1"/>
                  <a:t>What do you think?</a:t>
                </a:r>
              </a:p>
              <a:p>
                <a:pPr lvl="0" indent="0" marL="1270000">
                  <a:buNone/>
                </a:pPr>
                <a:r>
                  <a:rPr sz="2000"/>
                  <a:t>What should we conclude?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Would You Like Some </a:t>
                </a:r>
                <a:r>
                  <a:rPr b="1" i="1"/>
                  <a:t>t</a:t>
                </a:r>
                <a:r>
                  <a:rPr b="1"/>
                  <a:t>?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
    Two Sample t-test
data:  scsq_language by syn_graph_col
t = -6.3394, df = 1209, p-value = 3.25e-10
alternative hypothesis: true difference in means between group No and group Yes is not equal to 0
95 percent confidence interval:
 -0.9576637 -0.5049972
sample estimates:
 mean in group No mean in group Yes 
         3.554949          4.286279 </a:t>
                </a:r>
              </a:p>
              <a:p>
                <a:pPr lvl="0" indent="0" marL="1270000">
                  <a:buNone/>
                </a:pPr>
                <a:r>
                  <a:rPr sz="2000" b="1"/>
                  <a:t>Reporting the Results</a:t>
                </a:r>
              </a:p>
              <a:p>
                <a:pPr lvl="0" indent="0" marL="1270000">
                  <a:buNone/>
                </a:pPr>
                <a:r>
                  <a:rPr sz="2000"/>
                  <a:t>“On average, grapheme-colour synaesthetes scored higher on the Language subscale of the SCSQ (</a:t>
                </a:r>
                <a:r>
                  <a:rPr sz="2000" i="1"/>
                  <a:t>M</a:t>
                </a:r>
                <a:r>
                  <a:rPr sz="2000"/>
                  <a:t> = 4.29, </a:t>
                </a:r>
                <a:r>
                  <a:rPr sz="2000" i="1"/>
                  <a:t>SD</a:t>
                </a:r>
                <a:r>
                  <a:rPr sz="2000"/>
                  <a:t> = 0.61) than non-synaesthetes (</a:t>
                </a:r>
                <a:r>
                  <a:rPr sz="2000" i="1"/>
                  <a:t>M</a:t>
                </a:r>
                <a:r>
                  <a:rPr sz="2000"/>
                  <a:t> = 3.55, </a:t>
                </a:r>
                <a:r>
                  <a:rPr sz="2000" i="1"/>
                  <a:t>SD</a:t>
                </a:r>
                <a:r>
                  <a:rPr sz="2000"/>
                  <a:t> = 0.75). An independent samples </a:t>
                </a:r>
                <a:r>
                  <a:rPr sz="2000" i="1"/>
                  <a:t>t</a:t>
                </a:r>
                <a:r>
                  <a:rPr sz="2000"/>
                  <a:t>-test indicated that this difference was statistically significant (</a:t>
                </a:r>
                <a:r>
                  <a:rPr sz="2000" i="1"/>
                  <a:t>t</a:t>
                </a:r>
                <a:r>
                  <a:rPr sz="2000"/>
                  <a:t>(1209) = -6.34, </a:t>
                </a:r>
                <a:r>
                  <a:rPr sz="2000" i="1"/>
                  <a:t>p</a:t>
                </a:r>
                <a:r>
                  <a:rPr sz="2000"/>
                  <a:t> &lt; .001, </a:t>
                </a:r>
                <a:r>
                  <a:rPr sz="2000" i="1"/>
                  <a:t>M</a:t>
                </a:r>
                <a:r>
                  <a:rPr sz="2000"/>
                  <a:t>diff = -0.74, 95% CI [-0.96, -0.5]).”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Interim Summary</a:t>
                </a:r>
              </a:p>
              <a:p>
                <a:pPr lvl="0" indent="0" marL="0">
                  <a:buNone/>
                </a:pPr>
                <a:r>
                  <a:rPr/>
                  <a:t>Independent samples </a:t>
                </a:r>
                <a:r>
                  <a:rPr i="1"/>
                  <a:t>t</a:t>
                </a:r>
                <a:r>
                  <a:rPr/>
                  <a:t>-tests</a:t>
                </a:r>
              </a:p>
              <a:p>
                <a:pPr lvl="0"/>
                <a:r>
                  <a:rPr/>
                  <a:t>Tests the null hypothesis that two samples come from the same population (</a:t>
                </a:r>
                <a:r>
                  <a:rPr i="1"/>
                  <a:t>i.e.</a:t>
                </a:r>
                <a:r>
                  <a:rPr/>
                  <a:t> </a:t>
                </a:r>
                <a:r>
                  <a:rPr i="1"/>
                  <a:t>M</a:t>
                </a:r>
                <a:r>
                  <a:rPr baseline="-25000"/>
                  <a:t>diff</a:t>
                </a:r>
                <a:r>
                  <a:rPr/>
                  <a:t> = 0)</a:t>
                </a:r>
              </a:p>
              <a:p>
                <a:pPr lvl="0"/>
                <a:r>
                  <a:rPr/>
                  <a:t>Calculate test statistic </a:t>
                </a:r>
                <a:r>
                  <a:rPr i="1"/>
                  <a:t>t</a:t>
                </a:r>
                <a:r>
                  <a:rPr/>
                  <a:t>, which expresses signal-to-noise ratio</a:t>
                </a:r>
              </a:p>
              <a:p>
                <a:pPr lvl="1"/>
                <a:r>
                  <a:rPr/>
                  <a:t>Size of the difference in means divided by the standard error of the difference in means</a:t>
                </a:r>
              </a:p>
              <a:p>
                <a:pPr lvl="0"/>
                <a:r>
                  <a:rPr/>
                  <a:t>Then, evaluate the probability </a:t>
                </a:r>
                <a:r>
                  <a:rPr i="1"/>
                  <a:t>p</a:t>
                </a:r>
                <a:r>
                  <a:rPr/>
                  <a:t> of obtaining </a:t>
                </a:r>
                <a:r>
                  <a:rPr i="1"/>
                  <a:t>t</a:t>
                </a:r>
                <a:r>
                  <a:rPr/>
                  <a:t> of this size (or larger) under the null hypothesis</a:t>
                </a:r>
              </a:p>
              <a:p>
                <a:pPr lvl="0"/>
                <a:r>
                  <a:rPr/>
                  <a:t>If </a:t>
                </a:r>
                <a:r>
                  <a:rPr i="1"/>
                  <a:t>p</a:t>
                </a:r>
                <a:r>
                  <a:rPr/>
                  <a:t> &lt; </a:t>
                </a:r>
                <a14:m>
                  <m:oMath xmlns:m="http://schemas.openxmlformats.org/officeDocument/2006/math">
                    <m:r>
                      <m:t>α</m:t>
                    </m:r>
                  </m:oMath>
                </a14:m>
                <a:r>
                  <a:rPr/>
                  <a:t>, we might conclude that group membership is </a:t>
                </a:r>
                <a:r>
                  <a:rPr b="1"/>
                  <a:t>associated</a:t>
                </a:r>
                <a:r>
                  <a:rPr/>
                  <a:t> with some difference</a:t>
                </a:r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 indent="0" marL="1270000">
                  <a:buNone/>
                </a:pPr>
                <a:r>
                  <a:rPr sz="2000" b="1"/>
                  <a:t>No Maths Required</a:t>
                </a:r>
              </a:p>
              <a:p>
                <a:pPr lvl="0" indent="0" marL="1270000">
                  <a:buNone/>
                </a:pPr>
                <a:r>
                  <a:rPr sz="2000"/>
                  <a:t>You will not need to memorise, and will not be assessed on, the equations for pooled </a:t>
                </a:r>
                <a:r>
                  <a:rPr sz="2000" i="1"/>
                  <a:t>SD</a:t>
                </a:r>
                <a:r>
                  <a:rPr sz="2000"/>
                  <a:t> or </a:t>
                </a:r>
                <a:r>
                  <a:rPr sz="2000" i="1"/>
                  <a:t>SE</a:t>
                </a:r>
                <a:r>
                  <a:rPr sz="2000" baseline="-25000"/>
                  <a:t>Mdiff</a:t>
                </a:r>
                <a:r>
                  <a:rPr sz="2000"/>
                  <a:t>!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Interlude</a:t>
                </a:r>
              </a:p>
              <a:p>
                <a:pPr lvl="0" indent="0" marL="1270000">
                  <a:buNone/>
                </a:pPr>
                <a:r>
                  <a:rPr sz="2000" b="1"/>
                  <a:t>Consider This</a:t>
                </a:r>
              </a:p>
              <a:p>
                <a:pPr lvl="0" indent="0" marL="1270000">
                  <a:buNone/>
                </a:pPr>
                <a:r>
                  <a:rPr sz="2000"/>
                  <a:t>Does this constitute evidence that group membership (ie being a synaesthete or not) </a:t>
                </a:r>
                <a:r>
                  <a:rPr sz="2000" b="1"/>
                  <a:t>CAUSES</a:t>
                </a:r>
                <a:r>
                  <a:rPr sz="2000"/>
                  <a:t> a difference in language ability?</a:t>
                </a:r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/>
                <a:r>
                  <a:rPr/>
                  <a:t>Next up: paired samples </a:t>
                </a:r>
                <a:r>
                  <a:rPr i="1"/>
                  <a:t>t</a:t>
                </a:r>
                <a:r>
                  <a:rPr/>
                  <a:t>-test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Do You Want Some Synaesthesia?</a:t>
                </a:r>
              </a:p>
              <a:p>
                <a:pPr lvl="0"/>
                <a:r>
                  <a:rPr/>
                  <a:t>Being a synaesthete is super cool and a lot of fun</a:t>
                </a:r>
              </a:p>
              <a:p>
                <a:pPr lvl="1"/>
                <a:r>
                  <a:rPr/>
                  <a:t>See cool colours all the time!</a:t>
                </a:r>
              </a:p>
              <a:p>
                <a:pPr lvl="1"/>
                <a:r>
                  <a:rPr/>
                  <a:t>Have (very mundane and mostly unremarkable) superpowers!</a:t>
                </a:r>
              </a:p>
              <a:p>
                <a:pPr lvl="0" indent="0" marL="0">
                  <a:buNone/>
                </a:pPr>
                <a:r>
                  <a:rPr/>
                  <a:t>. . .</a:t>
                </a:r>
              </a:p>
              <a:p>
                <a:pPr lvl="0"/>
                <a:r>
                  <a:rPr/>
                  <a:t>What if everyone could be a synaesthete?</a:t>
                </a:r>
              </a:p>
              <a:p>
                <a:pPr lvl="1"/>
                <a:r>
                  <a:rPr/>
                  <a:t>Can you </a:t>
                </a:r>
                <a:r>
                  <a:rPr b="1"/>
                  <a:t>train</a:t>
                </a:r>
                <a:r>
                  <a:rPr/>
                  <a:t> people to have synaesthesia?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Paired (Repeated) Design</a:t>
                </a:r>
              </a:p>
            </p:txBody>
          </p:sp>
        </mc:Choice>
      </mc:AlternateContent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Simplified version of </a:t>
            </a:r>
            <a:r>
              <a:rPr>
                <a:hlinkClick r:id="rId2"/>
              </a:rPr>
              <a:t>Bor et al. (2014)</a:t>
            </a:r>
          </a:p>
          <a:p>
            <a:pPr lvl="0"/>
            <a:r>
              <a:rPr/>
              <a:t>Train people to associate colours with letters</a:t>
            </a:r>
          </a:p>
          <a:p>
            <a:pPr lvl="0"/>
            <a:r>
              <a:rPr/>
              <a:t>Test success of the training with a modified Stroop task</a:t>
            </a:r>
          </a:p>
          <a:p>
            <a:pPr lvl="1"/>
            <a:r>
              <a:rPr/>
              <a:t>Outcome: naming speed pre- vs post-training</a:t>
            </a:r>
          </a:p>
        </p:txBody>
      </p:sp>
      <p:pic>
        <p:nvPicPr>
          <p:cNvPr descr="lecture_05_materials/syn_training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943100"/>
            <a:ext cx="4038600" cy="187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Paired (Repeated) Design</a:t>
            </a:r>
          </a:p>
          <a:p>
            <a:pPr lvl="0"/>
            <a:r>
              <a:rPr/>
              <a:t>Key difference: the </a:t>
            </a:r>
            <a:r>
              <a:rPr b="1"/>
              <a:t>same people</a:t>
            </a:r>
            <a:r>
              <a:rPr/>
              <a:t> participate in both conditions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tibble: 6 × 3</a:t>
            </a:r>
          </a:p>
          <a:p>
            <a:pPr lvl="0" indent="0" marL="0">
              <a:buNone/>
            </a:pPr>
            <a:r>
              <a:rPr/>
              <a:t>id pre post    1 R7WR0Z 770. 714. 2 5DSAL8 861. 801. 3 OZJ7OP 733. 678. 4 OM0SKZ 727. 666. 5 BQT76E 361. 299. 6 1ISU5D 693. 636.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The data are </a:t>
            </a:r>
            <a:r>
              <a:rPr i="1"/>
              <a:t>paired</a:t>
            </a:r>
          </a:p>
          <a:p>
            <a:pPr lvl="1"/>
            <a:r>
              <a:rPr/>
              <a:t>Both columns (</a:t>
            </a:r>
            <a:r>
              <a:rPr>
                <a:latin typeface="Courier"/>
              </a:rPr>
              <a:t>pre</a:t>
            </a:r>
            <a:r>
              <a:rPr/>
              <a:t> and </a:t>
            </a:r>
            <a:r>
              <a:rPr>
                <a:latin typeface="Courier"/>
              </a:rPr>
              <a:t>post</a:t>
            </a:r>
            <a:r>
              <a:rPr/>
              <a:t>) contain the same thing (here, reaction time)</a:t>
            </a:r>
          </a:p>
          <a:p>
            <a:pPr lvl="1"/>
            <a:r>
              <a:rPr/>
              <a:t>Each row contains data from the same person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Example Output</a:t>
            </a:r>
          </a:p>
          <a:p>
            <a:pPr lvl="0" indent="0">
              <a:buNone/>
            </a:pPr>
            <a:r>
              <a:rPr>
                <a:latin typeface="Courier"/>
              </a:rPr>
              <a:t>
    Paired t-test
data:  syn_train$pre and syn_train$post
t = 86.367, df = 13, p-value &lt; 2.2e-16
alternative hypothesis: true mean difference is not equal to 0
95 percent confidence interval:
 57.03669 59.96331
sample estimates:
mean difference 
           58.5 </a:t>
            </a:r>
          </a:p>
          <a:p>
            <a:pPr lvl="0" indent="0" marL="0">
              <a:buNone/>
            </a:pPr>
            <a:r>
              <a:rPr/>
              <a:t>“There was a significant difference in mean colour naming times between pre- and post-training (</a:t>
            </a:r>
            <a:r>
              <a:rPr i="1"/>
              <a:t>t</a:t>
            </a:r>
            <a:r>
              <a:rPr/>
              <a:t>(13) = 86.37, </a:t>
            </a:r>
            <a:r>
              <a:rPr i="1"/>
              <a:t>p</a:t>
            </a:r>
            <a:r>
              <a:rPr/>
              <a:t> &lt; .001, </a:t>
            </a:r>
            <a:r>
              <a:rPr i="1"/>
              <a:t>M</a:t>
            </a:r>
            <a:r>
              <a:rPr/>
              <a:t>diff = 58.5, 95% CI [57.04, 59.96]).”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Causality</a:t>
            </a:r>
          </a:p>
          <a:p>
            <a:pPr lvl="0"/>
            <a:r>
              <a:rPr/>
              <a:t>In our first example, could we conclude that having synaesthesia </a:t>
            </a:r>
            <a:r>
              <a:rPr i="1"/>
              <a:t>causes</a:t>
            </a:r>
            <a:r>
              <a:rPr/>
              <a:t> you to pay more attention to language?</a:t>
            </a:r>
          </a:p>
          <a:p>
            <a:pPr lvl="0"/>
            <a:r>
              <a:rPr/>
              <a:t>In our second example, could we conclude that having training </a:t>
            </a:r>
            <a:r>
              <a:rPr i="1"/>
              <a:t>causes</a:t>
            </a:r>
            <a:r>
              <a:rPr/>
              <a:t> you to associate colours with letters?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/>
            <a:r>
              <a:rPr/>
              <a:t>Why is this?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That’s the </a:t>
            </a:r>
            <a:r>
              <a:rPr b="1" i="1"/>
              <a:t>t</a:t>
            </a:r>
          </a:p>
          <a:p>
            <a:pPr lvl="0"/>
            <a:r>
              <a:rPr/>
              <a:t>The </a:t>
            </a:r>
            <a:r>
              <a:rPr i="1"/>
              <a:t>t</a:t>
            </a:r>
            <a:r>
              <a:rPr/>
              <a:t>-test quantifies the size of the difference of two means (signal) compared to the error (noise)</a:t>
            </a:r>
          </a:p>
          <a:p>
            <a:pPr lvl="0"/>
            <a:r>
              <a:rPr/>
              <a:t>Independent samples </a:t>
            </a:r>
            <a:r>
              <a:rPr i="1"/>
              <a:t>t</a:t>
            </a:r>
            <a:r>
              <a:rPr/>
              <a:t>-test</a:t>
            </a:r>
          </a:p>
          <a:p>
            <a:pPr lvl="1"/>
            <a:r>
              <a:rPr/>
              <a:t>Tests means from different entities/participants</a:t>
            </a:r>
          </a:p>
          <a:p>
            <a:pPr lvl="1"/>
            <a:r>
              <a:rPr/>
              <a:t>Independent or “between-subjects” design</a:t>
            </a:r>
          </a:p>
          <a:p>
            <a:pPr lvl="0"/>
            <a:r>
              <a:rPr/>
              <a:t>Paired samples </a:t>
            </a:r>
            <a:r>
              <a:rPr i="1"/>
              <a:t>t</a:t>
            </a:r>
            <a:r>
              <a:rPr/>
              <a:t>-test</a:t>
            </a:r>
          </a:p>
          <a:p>
            <a:pPr lvl="1"/>
            <a:r>
              <a:rPr/>
              <a:t>Tests means from the same entities/participants</a:t>
            </a:r>
          </a:p>
          <a:p>
            <a:pPr lvl="1"/>
            <a:r>
              <a:rPr/>
              <a:t>Repeated or “within-subjects” design</a:t>
            </a:r>
          </a:p>
          <a:p>
            <a:pPr lvl="0"/>
            <a:r>
              <a:rPr/>
              <a:t>Establishing causality is a function of </a:t>
            </a:r>
            <a:r>
              <a:rPr b="1"/>
              <a:t>study design</a:t>
            </a:r>
            <a:r>
              <a:rPr/>
              <a:t> not statistics!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Have a great day!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Participants Needed</a:t>
            </a:r>
          </a:p>
          <a:p>
            <a:pPr lvl="0" indent="0" marL="0">
              <a:buNone/>
            </a:pPr>
            <a:r>
              <a:rPr/>
              <a:t>Hybrid teaching and disability support study: </a:t>
            </a:r>
            <a:r>
              <a:rPr>
                <a:hlinkClick r:id="rId2"/>
              </a:rPr>
              <a:t>rebrand.ly/hybrid_ds</a:t>
            </a:r>
          </a:p>
          <a:p>
            <a:pPr lvl="0" indent="0" marL="0">
              <a:buNone/>
            </a:pPr>
            <a:r>
              <a:rPr/>
              <a:t>ChatGPT and AI at University study: </a:t>
            </a:r>
            <a:r>
              <a:rPr>
                <a:hlinkClick r:id="rId3"/>
              </a:rPr>
              <a:t>rebrand.ly/gpt_uni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Education Award</a:t>
            </a:r>
          </a:p>
          <a:p>
            <a:pPr lvl="0" indent="0" marL="0">
              <a:buNone/>
            </a:pPr>
            <a:r>
              <a:rPr/>
              <a:t>Nominate a member of staff who has inspired or made a difference to you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Nominate for the Education Awards here!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_05_materials/kermit_tea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193800"/>
            <a:ext cx="6032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Participants Needed!</a:t>
            </a:r>
          </a:p>
          <a:p>
            <a:pPr lvl="0" indent="0" marL="0">
              <a:buNone/>
            </a:pPr>
            <a:r>
              <a:rPr/>
              <a:t>Invitation to participate in final-year dissertation research</a:t>
            </a:r>
          </a:p>
          <a:p>
            <a:pPr lvl="0"/>
            <a:r>
              <a:rPr/>
              <a:t>Hybrid teaching and disability support: </a:t>
            </a:r>
            <a:r>
              <a:rPr>
                <a:hlinkClick r:id="rId2"/>
              </a:rPr>
              <a:t>rebrand.ly/hybrid_ds</a:t>
            </a:r>
          </a:p>
          <a:p>
            <a:pPr lvl="0"/>
            <a:r>
              <a:rPr/>
              <a:t>ChatGPT and AI at University: </a:t>
            </a:r>
            <a:r>
              <a:rPr>
                <a:hlinkClick r:id="rId3"/>
              </a:rPr>
              <a:t>rebrand.ly/gpt_uni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Awards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Education Award</a:t>
            </a:r>
          </a:p>
          <a:p>
            <a:pPr lvl="0" indent="0" marL="0">
              <a:buNone/>
            </a:pPr>
            <a:r>
              <a:rPr/>
              <a:t>Nominate a member of staff who has inspired or made a difference to you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Nominate for the Education Awards here!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SavioR Award</a:t>
            </a:r>
          </a:p>
          <a:p>
            <a:pPr lvl="0" indent="0" marL="0">
              <a:buNone/>
            </a:pPr>
            <a:r>
              <a:rPr/>
              <a:t>Nominate a fellow student on the course who has helped you with R</a:t>
            </a:r>
          </a:p>
          <a:p>
            <a:pPr lvl="0" indent="0" marL="0">
              <a:buNone/>
            </a:pPr>
            <a:r>
              <a:rPr>
                <a:hlinkClick r:id="rId5"/>
              </a:rPr>
              <a:t>Nominate for the SavioR Award here!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Objectives</a:t>
            </a:r>
          </a:p>
          <a:p>
            <a:pPr lvl="0" indent="0" marL="0">
              <a:buNone/>
            </a:pPr>
            <a:r>
              <a:rPr/>
              <a:t>After this lecture you will understand:</a:t>
            </a:r>
          </a:p>
          <a:p>
            <a:pPr lvl="0"/>
            <a:r>
              <a:rPr/>
              <a:t>The concepts behind comparing two means</a:t>
            </a:r>
          </a:p>
          <a:p>
            <a:pPr lvl="1"/>
            <a:r>
              <a:rPr/>
              <a:t>Independent and paired samples </a:t>
            </a:r>
            <a:r>
              <a:rPr i="1"/>
              <a:t>t</a:t>
            </a:r>
            <a:r>
              <a:rPr/>
              <a:t>-tests</a:t>
            </a:r>
          </a:p>
          <a:p>
            <a:pPr lvl="0"/>
            <a:r>
              <a:rPr/>
              <a:t>Where the </a:t>
            </a:r>
            <a:r>
              <a:rPr i="1"/>
              <a:t>t</a:t>
            </a:r>
            <a:r>
              <a:rPr/>
              <a:t>-statistic comes from</a:t>
            </a:r>
          </a:p>
          <a:p>
            <a:pPr lvl="0"/>
            <a:r>
              <a:rPr/>
              <a:t>How to read histograms and means plots</a:t>
            </a:r>
          </a:p>
          <a:p>
            <a:pPr lvl="0"/>
            <a:r>
              <a:rPr/>
              <a:t>How to interpret and report the results of </a:t>
            </a:r>
            <a:r>
              <a:rPr i="1"/>
              <a:t>t</a:t>
            </a:r>
            <a:r>
              <a:rPr/>
              <a:t>-tests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Comparing Two Means</a:t>
            </a:r>
          </a:p>
          <a:p>
            <a:pPr lvl="0"/>
            <a:r>
              <a:rPr/>
              <a:t>Extremely common and fundamental testing paradigm</a:t>
            </a:r>
          </a:p>
          <a:p>
            <a:pPr lvl="0" indent="0" marL="1270000">
              <a:buNone/>
            </a:pPr>
            <a:r>
              <a:rPr sz="2000" b="1"/>
              <a:t>The Fundamental Question</a:t>
            </a:r>
          </a:p>
          <a:p>
            <a:pPr lvl="0" indent="0" marL="1270000">
              <a:buNone/>
            </a:pPr>
            <a:r>
              <a:rPr sz="2000"/>
              <a:t>Do people in </a:t>
            </a:r>
            <a:r>
              <a:rPr sz="2000" b="1"/>
              <a:t>one group</a:t>
            </a:r>
            <a:r>
              <a:rPr sz="2000"/>
              <a:t> score, perform, react, behave (etc.) differently than in </a:t>
            </a:r>
            <a:r>
              <a:rPr sz="2000" b="1"/>
              <a:t>another group</a:t>
            </a:r>
            <a:r>
              <a:rPr sz="2000"/>
              <a:t>?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/>
            <a:r>
              <a:rPr/>
              <a:t>Two types (for today!)</a:t>
            </a:r>
          </a:p>
          <a:p>
            <a:pPr lvl="1"/>
            <a:r>
              <a:rPr/>
              <a:t>Independent: different entities/participants in each groups</a:t>
            </a:r>
          </a:p>
          <a:p>
            <a:pPr lvl="1"/>
            <a:r>
              <a:rPr/>
              <a:t>Paired: same entities/participants in both groups</a:t>
            </a:r>
          </a:p>
          <a:p>
            <a:pPr lvl="0"/>
            <a:r>
              <a:rPr/>
              <a:t>Very similar logic and interpretation, slightly different maths!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Taste the Rainbow: Synaesthesia (Redux)</a:t>
            </a:r>
          </a:p>
          <a:p>
            <a:pPr lvl="0"/>
            <a:r>
              <a:rPr/>
              <a:t>People with </a:t>
            </a:r>
            <a:r>
              <a:rPr i="1"/>
              <a:t>synaesthesia</a:t>
            </a:r>
            <a:r>
              <a:rPr/>
              <a:t> have unusual sensory experiences</a:t>
            </a:r>
          </a:p>
          <a:p>
            <a:pPr lvl="1"/>
            <a:r>
              <a:rPr/>
              <a:t>Experience colours for words, shapes for music, personalities for numbers, etc.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_05_materials/syn_alphabe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20800"/>
            <a:ext cx="40386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images.ctfassets.net/cnu0m8re1exe/0XiQXU9wikCY4saHF2IQy/6eef3d4687e8b297d2252594a18149bf/IVelspu.jpg?w=650&amp;h=433&amp;fit=fill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549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Grapheme-Colour Synaesthesia</a:t>
            </a:r>
          </a:p>
          <a:p>
            <a:pPr lvl="0"/>
            <a:r>
              <a:rPr/>
              <a:t>Association between letters/words and particular colours</a:t>
            </a:r>
          </a:p>
          <a:p>
            <a:pPr lvl="1"/>
            <a:r>
              <a:rPr/>
              <a:t>Tends to be consistent throughout life, beginning in childhood</a:t>
            </a:r>
          </a:p>
          <a:p>
            <a:pPr lvl="1"/>
            <a:r>
              <a:rPr/>
              <a:t>So, synaesthetes might tend to notice language/spelling more often</a:t>
            </a:r>
          </a:p>
          <a:p>
            <a:pPr lvl="0" indent="0" marL="1270000">
              <a:buNone/>
            </a:pPr>
            <a:r>
              <a:rPr sz="2000" b="1"/>
              <a:t>Research Question</a:t>
            </a:r>
          </a:p>
          <a:p>
            <a:pPr lvl="0" indent="0" marL="1270000">
              <a:buNone/>
            </a:pPr>
            <a:r>
              <a:rPr sz="2000"/>
              <a:t>Do synaesthetes have a different cognitive style, compared to non-synaesthetes?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1270000">
              <a:buNone/>
            </a:pPr>
            <a:r>
              <a:rPr sz="2000" b="1"/>
              <a:t>Conceptual hypothesis</a:t>
            </a:r>
          </a:p>
          <a:p>
            <a:pPr lvl="0" indent="0" marL="1270000">
              <a:buNone/>
            </a:pPr>
            <a:r>
              <a:rPr sz="2000"/>
              <a:t>Grapheme-colour synaesthetes have a more language-oriented cognitive style than non-synaesthetes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Data and Design: SCSQ</a:t>
            </a:r>
          </a:p>
          <a:p>
            <a:pPr lvl="0"/>
            <a:r>
              <a:rPr/>
              <a:t>Mealor et al (2016): Sussex Cognitive Styles Questionnaire</a:t>
            </a:r>
          </a:p>
          <a:p>
            <a:pPr lvl="1"/>
            <a:r>
              <a:rPr/>
              <a:t>Includes measures of imagery, </a:t>
            </a:r>
            <a:r>
              <a:rPr b="1"/>
              <a:t>language ability</a:t>
            </a:r>
            <a:r>
              <a:rPr/>
              <a:t>, and more</a:t>
            </a:r>
          </a:p>
          <a:p>
            <a:pPr lvl="1"/>
            <a:r>
              <a:rPr/>
              <a:t>Example items: “I tend to notice if a word has the same letter repeated in its spelling”; “I enjoy learning new languages”</a:t>
            </a:r>
          </a:p>
          <a:p>
            <a:pPr lvl="1"/>
            <a:r>
              <a:rPr/>
              <a:t>Validated on people with and without synaesthesia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1270000">
              <a:buNone/>
            </a:pPr>
            <a:r>
              <a:rPr sz="2000" b="1"/>
              <a:t>Operational hypothesis</a:t>
            </a:r>
          </a:p>
          <a:p>
            <a:pPr lvl="0" indent="0" marL="1270000">
              <a:buNone/>
            </a:pPr>
            <a:r>
              <a:rPr sz="2000"/>
              <a:t>Synaesthetes will, on average, have a </a:t>
            </a:r>
            <a:r>
              <a:rPr sz="2000" b="1"/>
              <a:t>different score</a:t>
            </a:r>
            <a:r>
              <a:rPr sz="2000"/>
              <a:t> on the Language subscale of the SCSQ than non-synaesthetes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1270000">
              <a:buNone/>
            </a:pPr>
            <a:r>
              <a:rPr sz="2000" b="1"/>
              <a:t>What is the null hypothesis?</a:t>
            </a:r>
          </a:p>
          <a:p>
            <a:pPr lvl="0" indent="0" marL="127000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Summary of Design</a:t>
            </a:r>
          </a:p>
          <a:p>
            <a:pPr lvl="0" indent="0" marL="1270000">
              <a:buNone/>
            </a:pPr>
            <a:r>
              <a:rPr sz="2000" b="1"/>
              <a:t>Research Question</a:t>
            </a:r>
          </a:p>
          <a:p>
            <a:pPr lvl="0" indent="0" marL="1270000">
              <a:buNone/>
            </a:pPr>
            <a:r>
              <a:rPr sz="2000"/>
              <a:t>Do synaesthetes have a different cognitive style, compared to non-synaesthetes?</a:t>
            </a:r>
          </a:p>
          <a:p>
            <a:pPr lvl="0" indent="0" marL="0">
              <a:buNone/>
            </a:pPr>
            <a:r>
              <a:rPr/>
              <a:t>. . .</a:t>
            </a:r>
          </a:p>
          <a:p>
            <a:pPr lvl="0" indent="0" marL="1270000">
              <a:buNone/>
            </a:pPr>
            <a:r>
              <a:rPr sz="2000" b="1"/>
              <a:t>Conceptual hypothesis</a:t>
            </a:r>
          </a:p>
          <a:p>
            <a:pPr lvl="0" indent="0" marL="1270000">
              <a:buNone/>
            </a:pPr>
            <a:r>
              <a:rPr sz="2000"/>
              <a:t>Grapheme-colour synaesthetes have a more language-oriented cognitive style than non-synaesthetes</a:t>
            </a:r>
          </a:p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Operational hypothesis</a:t>
            </a:r>
          </a:p>
          <a:p>
            <a:pPr lvl="0" indent="0" marL="1270000">
              <a:buNone/>
            </a:pPr>
            <a:r>
              <a:rPr sz="2000"/>
              <a:t>Grapheme-colour synaesthetes will have, on average, a </a:t>
            </a:r>
            <a:r>
              <a:rPr sz="2000" b="1"/>
              <a:t>different score</a:t>
            </a:r>
            <a:r>
              <a:rPr sz="2000"/>
              <a:t> on the Language subscale of the SCSQ than non-synaesthetes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b="1"/>
              <a:t>Null hypothesis</a:t>
            </a:r>
          </a:p>
          <a:p>
            <a:pPr lvl="0" indent="0" marL="1270000">
              <a:buNone/>
            </a:pPr>
            <a:r>
              <a:rPr sz="2000"/>
              <a:t>Grapheme-colour synaesthetes will have, on average, the </a:t>
            </a:r>
            <a:r>
              <a:rPr sz="2000" b="1"/>
              <a:t>same score</a:t>
            </a:r>
            <a:r>
              <a:rPr sz="2000"/>
              <a:t> on the Language subscale of the SCSQ as non-synaesthetes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Having a Look</a:t>
            </a:r>
          </a:p>
          <a:p>
            <a:pPr lvl="0" indent="0" marL="0">
              <a:buNone/>
            </a:pPr>
            <a:r>
              <a:rPr/>
              <a:t>Let’s begin with all scores on the Language subscale together</a:t>
            </a:r>
          </a:p>
        </p:txBody>
      </p:sp>
      <p:pic>
        <p:nvPicPr>
          <p:cNvPr descr="lecture_05_files/figure-pptx/fig-a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Having a Look</a:t>
            </a:r>
          </a:p>
          <a:p>
            <a:pPr lvl="0" indent="0" marL="0">
              <a:buNone/>
            </a:pPr>
          </a:p>
        </p:txBody>
      </p:sp>
      <p:pic>
        <p:nvPicPr>
          <p:cNvPr descr="lecture_05_files/figure-pptx/fig-sy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t-tests</dc:title>
  <dc:creator>Jennifer Mankin</dc:creator>
  <cp:keywords/>
  <dcterms:created xsi:type="dcterms:W3CDTF">2024-02-27T17:08:04Z</dcterms:created>
  <dcterms:modified xsi:type="dcterms:W3CDTF">2024-02-27T17:08:04Z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editor">
    <vt:lpwstr>visual</vt:lpwstr>
  </property>
  <property fmtid="{D5CDD505-2E9C-101B-9397-08002B2CF9AE}" pid="6" name="execute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subtitle">
    <vt:lpwstr>Week 05</vt:lpwstr>
  </property>
  <property fmtid="{D5CDD505-2E9C-101B-9397-08002B2CF9AE}" pid="12" name="toc-title">
    <vt:lpwstr>Table of contents</vt:lpwstr>
  </property>
</Properties>
</file>